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394" r:id="rId3"/>
    <p:sldId id="274" r:id="rId4"/>
    <p:sldId id="260" r:id="rId5"/>
    <p:sldId id="304" r:id="rId6"/>
    <p:sldId id="303" r:id="rId7"/>
    <p:sldId id="275" r:id="rId8"/>
    <p:sldId id="276" r:id="rId9"/>
    <p:sldId id="395" r:id="rId10"/>
    <p:sldId id="397" r:id="rId11"/>
    <p:sldId id="305" r:id="rId12"/>
    <p:sldId id="306" r:id="rId13"/>
    <p:sldId id="307" r:id="rId14"/>
    <p:sldId id="308" r:id="rId15"/>
    <p:sldId id="281" r:id="rId16"/>
    <p:sldId id="282" r:id="rId17"/>
    <p:sldId id="283" r:id="rId18"/>
    <p:sldId id="372" r:id="rId19"/>
    <p:sldId id="284" r:id="rId20"/>
    <p:sldId id="311" r:id="rId21"/>
    <p:sldId id="286" r:id="rId22"/>
    <p:sldId id="285" r:id="rId23"/>
    <p:sldId id="296" r:id="rId24"/>
    <p:sldId id="309" r:id="rId25"/>
    <p:sldId id="290" r:id="rId26"/>
    <p:sldId id="289" r:id="rId27"/>
    <p:sldId id="337" r:id="rId28"/>
    <p:sldId id="295" r:id="rId29"/>
    <p:sldId id="297" r:id="rId30"/>
    <p:sldId id="323" r:id="rId31"/>
    <p:sldId id="291" r:id="rId32"/>
    <p:sldId id="292" r:id="rId33"/>
    <p:sldId id="298" r:id="rId34"/>
    <p:sldId id="299" r:id="rId35"/>
    <p:sldId id="314" r:id="rId36"/>
    <p:sldId id="386" r:id="rId37"/>
    <p:sldId id="301" r:id="rId38"/>
  </p:sldIdLst>
  <p:sldSz cx="9144000" cy="5143500" type="screen16x9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40404"/>
    <a:srgbClr val="FF66FF"/>
    <a:srgbClr val="C0E399"/>
    <a:srgbClr val="F010F0"/>
    <a:srgbClr val="3333FF"/>
    <a:srgbClr val="000000"/>
    <a:srgbClr val="FFCCFF"/>
    <a:srgbClr val="FDA1FF"/>
    <a:srgbClr val="FDB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486" autoAdjust="0"/>
    <p:restoredTop sz="94240" autoAdjust="0"/>
  </p:normalViewPr>
  <p:slideViewPr>
    <p:cSldViewPr>
      <p:cViewPr>
        <p:scale>
          <a:sx n="100" d="100"/>
          <a:sy n="100" d="100"/>
        </p:scale>
        <p:origin x="-204" y="-4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B47EF-EFBB-4DC9-9658-F97E5F1F70F3}" type="datetimeFigureOut">
              <a:rPr lang="th-TH" smtClean="0"/>
              <a:pPr/>
              <a:t>15/06/66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EA765-8C05-4560-8DD9-1507752D8EF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067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EA765-8C05-4560-8DD9-1507752D8EF8}" type="slidenum">
              <a:rPr lang="th-TH" smtClean="0"/>
              <a:pPr/>
              <a:t>22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2C270-C377-4BE8-8E5A-28F3AB9DDE1E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409C5-C0E4-453B-902D-7934D1C1525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0672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10F3-7CC0-4109-898F-6AC73A5ECB57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91857-E7E8-4EC2-9D69-886AF80789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2089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36BEA-948B-435C-9F46-A67D4FBC9079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56CA5-7A9E-4BBF-ABAA-3BDAEA9BBB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75541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2A40-B4BC-43C1-8A60-85815BEFA26A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F05B-44C0-45B4-B9CD-509348DD38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8070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6EE1C-A7EF-46B1-BEED-C0DD3D9E5575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7537-6466-4711-A354-4FB11549130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5265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E8D3-1CAF-4D6C-89E3-A071679BA0F3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CD443-1598-4707-987F-AA45286D9D0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8746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891E-4676-48A8-A712-ECC7C7F73446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EE22F-70DA-4274-B08F-02E85E9857D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9717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01B5-1C7E-4A81-A55F-6831BC1AD7D9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6F854-F5A3-4C49-874B-923314BE4C5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33458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F6E0C-ED54-4932-AF4B-71284254E771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8BE7-8B6F-41B1-A9CB-99185EB2BF7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4237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243F-33CC-4C6B-B60B-5A3CA9C31A7B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7B77-0B65-4AB3-952C-DF9E86205C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5466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570E7-7D9E-44E2-9049-C7A6C727352B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162CE-B13F-47F0-9739-CCB772BA1D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257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7473C7-9631-4FDC-8ABF-2B5EF8F47547}" type="datetimeFigureOut">
              <a:rPr lang="th-TH"/>
              <a:pPr>
                <a:defRPr/>
              </a:pPr>
              <a:t>15/06/66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BE09D-8A7E-4BAF-8E8B-D0C387E61D9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8%20%20%20&#3624;&#3605;&#3617;.%206.4%20&#3605;&#3619;&#3634;&#3604;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3586;&#3638;&#3657;&#3609;&#3592;&#3629;%201.pd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9%20%20%20&#3607;&#3619;&#3633;&#3614;&#3618;&#3660;.pd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10%20%20%20&#3629;&#3623;&#3621;..pd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11%20%20NCD%20%20&#3588;&#3611;&#3626;&#3592;.%206-66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thealth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1%20%20%20&#3619;&#3634;&#3618;&#3591;&#3634;&#3609;&#3585;&#3634;&#3619;&#3611;&#3619;&#3632;&#3594;&#3640;&#3617;%20%20&#3588;&#3611;&#3626;&#3592;.%205-2566%20%20(%20&#3629;.%2023-5-66)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2%20%20%20&#3591;&#3610;&#3611;&#3619;&#3632;&#3617;&#3634;&#3603;%20%20%20&#3588;&#3611;&#3626;&#3592;.%20(&#3617;&#3636;.&#3618;.66).pd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hyperlink" Target="3%20%20%20&#3588;&#3623;&#3634;&#3617;&#3585;&#3657;&#3634;&#3623;&#3627;&#3609;&#3657;&#3634;&#3585;&#3634;&#3619;&#3604;&#3635;&#3648;&#3609;&#3636;&#3609;&#3591;&#3634;&#3609;%20&#3627;&#3617;&#3629;&#3614;&#3619;&#3657;&#3629;&#3617;%20PHR%20_%20&#3627;&#3617;&#3629;&#3614;&#3619;(12)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hyperlink" Target="7%20%20&#3614;&#3588;&#3619;.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6%20%20%20&#3649;&#3612;&#3609;&#3652;&#3607;&#3618;%20&#3648;&#3586;&#3657;&#3634;&#3623;&#3634;&#3619;&#3632;&#3588;&#3611;&#3626;&#3592;.%20&#3648;&#3604;&#3639;&#3629;&#3609;%20&#3617;&#3636;&#3618;.66.pdf" TargetMode="External"/><Relationship Id="rId5" Type="http://schemas.openxmlformats.org/officeDocument/2006/relationships/hyperlink" Target="5%20%20&#3591;&#3610;&#3588;&#3656;&#3634;&#3648;&#3626;&#3639;&#3656;&#3629;&#3617;.pdf" TargetMode="External"/><Relationship Id="rId4" Type="http://schemas.openxmlformats.org/officeDocument/2006/relationships/hyperlink" Target="4%20%20%20&#3591;&#3610;&#3621;&#3591;&#3607;&#3640;&#3609;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225" y="1922463"/>
            <a:ext cx="19843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938" y="2709863"/>
            <a:ext cx="11461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รูปภาพ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12988"/>
            <a:ext cx="1500188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-4763" y="3640138"/>
            <a:ext cx="9144001" cy="915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-15876" y="4227512"/>
            <a:ext cx="9159876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แผนผังลําดับงาน: การดำเนินการด้วยตนเอง 4"/>
          <p:cNvSpPr/>
          <p:nvPr/>
        </p:nvSpPr>
        <p:spPr>
          <a:xfrm rot="5400000">
            <a:off x="3408879" y="-3126185"/>
            <a:ext cx="2139702" cy="8454422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6" name="แผนผังลําดับงาน: การดำเนินการด้วยตนเอง 5"/>
          <p:cNvSpPr/>
          <p:nvPr/>
        </p:nvSpPr>
        <p:spPr>
          <a:xfrm rot="5400000">
            <a:off x="3995936" y="-3116882"/>
            <a:ext cx="1296144" cy="7920880"/>
          </a:xfrm>
          <a:prstGeom prst="flowChartManualOperation">
            <a:avLst/>
          </a:prstGeom>
          <a:solidFill>
            <a:srgbClr val="00743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2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69" y="214296"/>
            <a:ext cx="1224865" cy="118986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 6"/>
          <p:cNvSpPr/>
          <p:nvPr/>
        </p:nvSpPr>
        <p:spPr>
          <a:xfrm>
            <a:off x="285720" y="339725"/>
            <a:ext cx="8329643" cy="12001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การประชุม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คณะกรรมการประสานงานสาธารณสุขระดับจังหวัด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(</a:t>
            </a:r>
            <a:r>
              <a:rPr lang="th-TH" sz="3200" b="1" dirty="0" err="1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คป</a:t>
            </a:r>
            <a:r>
              <a:rPr lang="th-TH" sz="3200" b="1" dirty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สจ.</a:t>
            </a:r>
            <a:r>
              <a:rPr lang="th-TH" sz="3200" b="1" dirty="0" smtClean="0">
                <a:ln w="11430"/>
                <a:solidFill>
                  <a:srgbClr val="FF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ตราด)</a:t>
            </a:r>
            <a:endParaRPr lang="th-TH" sz="3200" b="1" dirty="0">
              <a:ln w="11430"/>
              <a:solidFill>
                <a:srgbClr val="FF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 rot="3377851">
            <a:off x="6826390" y="2174589"/>
            <a:ext cx="1230667" cy="1269391"/>
          </a:xfrm>
          <a:prstGeom prst="roundRect">
            <a:avLst/>
          </a:prstGeom>
          <a:solidFill>
            <a:schemeClr val="bg1"/>
          </a:solidFill>
          <a:ln>
            <a:solidFill>
              <a:srgbClr val="007434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764361" y="2376488"/>
            <a:ext cx="11652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>
                <a:solidFill>
                  <a:srgbClr val="007434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ครั้งที่</a:t>
            </a:r>
            <a:endParaRPr lang="th-TH" sz="5400" dirty="0">
              <a:solidFill>
                <a:srgbClr val="007434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7929586" y="2428874"/>
            <a:ext cx="928694" cy="857256"/>
          </a:xfrm>
          <a:prstGeom prst="ellipse">
            <a:avLst/>
          </a:prstGeom>
          <a:solidFill>
            <a:srgbClr val="007434"/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0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7038" y="3633788"/>
            <a:ext cx="8259762" cy="70802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วันที่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16</a:t>
            </a: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 </a:t>
            </a:r>
            <a:r>
              <a:rPr lang="th-TH" sz="40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มิถุนายน </a:t>
            </a:r>
            <a:r>
              <a:rPr lang="th-TH" sz="40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2566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0" y="4333828"/>
            <a:ext cx="91440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solidFill>
                  <a:srgbClr val="FF66FF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ณ  ห้อง</a:t>
            </a:r>
            <a:r>
              <a:rPr lang="th-TH" sz="3600" b="1" dirty="0" smtClean="0">
                <a:solidFill>
                  <a:srgbClr val="FF66FF"/>
                </a:solidFill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ประชุมพลอยแดงค่าล้ำ สำนักงานสาธารณสุขจังหวัดตราด</a:t>
            </a:r>
            <a:endParaRPr lang="th-TH" sz="4000" b="1" dirty="0">
              <a:solidFill>
                <a:srgbClr val="FF66FF"/>
              </a:solidFill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86380" y="1185863"/>
            <a:ext cx="3359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ปี </a:t>
            </a:r>
            <a:r>
              <a:rPr lang="th-TH" sz="40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พศ.</a:t>
            </a:r>
            <a:r>
              <a:rPr lang="th-TH" sz="48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dchiangUPC" pitchFamily="18" charset="-34"/>
                <a:ea typeface="MS PGothic" pitchFamily="34" charset="-128"/>
                <a:cs typeface="KodchiangUPC" pitchFamily="18" charset="-34"/>
              </a:rPr>
              <a:t> 2566</a:t>
            </a:r>
            <a:endParaRPr lang="th-TH" sz="7200" b="1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2073" name="AutoShape 8" descr="ผลการค้นหารูปภาพสำหรับ cartoon tre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2074" name="AutoShape 10" descr="ผลการค้นหารูปภาพสำหรับ tree cartoon no background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cs typeface="Cordia New" pitchFamily="34" charset="-34"/>
            </a:endParaRPr>
          </a:p>
        </p:txBody>
      </p:sp>
      <p:sp>
        <p:nvSpPr>
          <p:cNvPr id="3" name="AutoShape 2" descr="Napnutriscience - การพาณิชย์และอุตสาหกรรม - กรุงเทพมหานคร - รีวิว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Let's fight corona - covid19 - About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Illustration fight covid-19 corona virus. cure corona virus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1271" y="2073598"/>
            <a:ext cx="3324945" cy="1560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285852" y="1643056"/>
            <a:ext cx="6786610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หมายเหตุ     **</a:t>
            </a:r>
            <a:r>
              <a:rPr lang="th-TH" dirty="0" smtClean="0">
                <a:solidFill>
                  <a:schemeClr val="tx1"/>
                </a:solidFill>
              </a:rPr>
              <a:t>   คือ   ไม่มีเรื่องแจ้งเข้าวาระประชุม ในช่วงที่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chemeClr val="tx1"/>
                </a:solidFill>
              </a:rPr>
              <a:t>                                      เปิดรับเรื่องเข้าประชุม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H SarabunIT๙" pitchFamily="34" charset="-34"/>
              </a:rPr>
              <a:t>นะคะ  </a:t>
            </a:r>
            <a:endParaRPr lang="en-US" dirty="0">
              <a:solidFill>
                <a:schemeClr val="tx1"/>
              </a:solidFill>
              <a:latin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36558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285866"/>
            <a:ext cx="6858048" cy="646331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ysClr val="windowText" lastClr="000000"/>
                </a:solidFill>
                <a:latin typeface="TH SarabunIT๙" pitchFamily="34" charset="-34"/>
                <a:cs typeface="TH SarabunIT๙" pitchFamily="34" charset="-34"/>
              </a:rPr>
              <a:t>4.1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แจ้งให้ทราบจากชมรม </a:t>
            </a:r>
            <a:r>
              <a:rPr lang="th-TH" sz="3600" b="1" dirty="0" err="1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itchFamily="18" charset="-34"/>
              </a:rPr>
              <a:t>อส</a:t>
            </a:r>
            <a:r>
              <a:rPr lang="th-TH" sz="36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itchFamily="18" charset="-34"/>
              </a:rPr>
              <a:t>ม. จังหวัดตราด</a:t>
            </a:r>
            <a:endParaRPr lang="en-US" sz="36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6452" t="8694" r="6451"/>
          <a:stretch>
            <a:fillRect/>
          </a:stretch>
        </p:blipFill>
        <p:spPr bwMode="auto">
          <a:xfrm>
            <a:off x="3214678" y="2035679"/>
            <a:ext cx="2000264" cy="23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445058" y="3896035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นางอังคณา  ทองโชติ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15008" y="2643188"/>
            <a:ext cx="185738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58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49671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35943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แจ้งให้ทราบจากกองสาธารณสุขและสิ่งแวดล้อม 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สำนักงานเทศบาล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เมืองตราด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5500694" y="3929072"/>
            <a:ext cx="270609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นายตนุภัทร  นะ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รานันท์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7327" t="13889" r="25826"/>
          <a:stretch>
            <a:fillRect/>
          </a:stretch>
        </p:blipFill>
        <p:spPr bwMode="auto">
          <a:xfrm>
            <a:off x="3286116" y="1845464"/>
            <a:ext cx="2000264" cy="25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9926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464347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4.3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 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ศตม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ที่ ๖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๔ 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8" name="Picture 8" descr="https://attachment.outlook.office.net/owa/yupin_1998@hotmail.com/service.svc/s/GetAttachmentThumbnail?id=AQMkADAwATY0MDABLWI1ODYtYWY0Ny0wMAItMDAKAEYAAANRw%2BO%2FdsD%2FRYfgu%2F9BCM6KBwDChviT3%2BiURLmWYMlIjjefAAACAQwAAAAJYKkXwF2KSYvcSVI%2BBzBTAAAAddOawAAAAAESABAA21Wm%2BEhsvE2XeEVhrBtO3Q%3D%3D&amp;thumbnailType=2&amp;X-OWA-CANARY=WovvDLuZKUae1XsdeJOEG-ByBKdehtUYKY8ZvzE12dMKVcgmk9BXFOjrOZt2vqWSqbAnCNK08oU.&amp;token=eyJ0eXAiOiJKV1QiLCJhbGciOiJSUzI1NiIsIng1dCI6ImVuaDlCSnJWUFU1aWpWMXFqWmpWLWZMMmJjbyJ9.eyJ2ZXIiOiJFeGNoYW5nZS5DYWxsYmFjay5WMSIsImFwcGN0eHNlbmRlciI6Ik93YURvd25sb2FkQDg0ZGY5ZTdmLWU5ZjYtNDBhZi1iNDM1LWFhYWFhYWFhYWFhYSIsImFwcGN0eCI6IntcIm1zZXhjaHByb3RcIjpcIm93YVwiLFwicHJpbWFyeXNpZFwiOlwiUy0xLTI4MjctNDA5NjAwLTMwNDU1MDI3OTFcIixcInB1aWRcIjpcIjE3NTkyMjE2NDk5NDQzOTFcIixcIm9pZFwiOlwiMDAwNjQwMDAtYjU4Ni1hZjQ3LTAwMDAtMDAwMDAwMDAwMDAwXCIsXCJzY29wZVwiOlwiT3dhRG93bmxvYWRcIn0iLCJpc3MiOiIwMDAwMDAwMi0wMDAwLTBmZjEtY2UwMC0wMDAwMDAwMDAwMDBAODRkZjllN2YtZTlmNi00MGFmLWI0MzUtYWFhYWFhYWFhYWFhIiwiYXVkIjoiMDAwMDAwMDItMDAwMC0wZmYxLWNlMDAtMDAwMDAwMDAwMDAwL2F0dGFjaG1lbnQub3V0bG9vay5vZmZpY2UubmV0QDg0ZGY5ZTdmLWU5ZjYtNDBhZi1iNDM1LWFhYWFhYWFhYWFhYSIsImV4cCI6MTUyMDY3MDE0MCwibmJmIjoxNTIwNjY5NTQwfQ.bG4JjIk6Gp6BR3IrI55N1rgqsrmfsVz-0spq-KF0ukNihYJ0ylg26782K5ZEaabsiZjAmV3lwbw4reN1lgPseRISK53gji9bX_lQqyz9PEgsaMwpNWZBXpymIeXCP8CBU7V9gPo9zW2WawCvodCKo7Zi0XUpgKrjMxTNj4eDIMMMgEYFq3UZ0VS_M9YLI1T1mNyIUSq6EZrGB9VlEsEeSamEj7kMVXmVE_t5mS_0CTXZDT-UTEZhlZ5owBrh7rl0RznEna9n7cmUpRWi4oqpeygWKxXOgpN_hK2PpDWokQoBor7auAQQ_eqddTM6DGia8hfq3HlfrUF62oT9SkHVFQ&amp;owa=outlook.live.com&amp;isc=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42910" y="1785932"/>
            <a:ext cx="1740151" cy="2190930"/>
          </a:xfrm>
          <a:prstGeom prst="round2DiagRect">
            <a:avLst>
              <a:gd name="adj1" fmla="val 16667"/>
              <a:gd name="adj2" fmla="val 9383"/>
            </a:avLst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TextBox 8"/>
          <p:cNvSpPr txBox="1"/>
          <p:nvPr/>
        </p:nvSpPr>
        <p:spPr>
          <a:xfrm>
            <a:off x="642910" y="4071948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วิชาญ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ผาติรัตน์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4.3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143240" y="2143122"/>
            <a:ext cx="4429156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4.3.1 สถานการณ์</a:t>
            </a: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โรค</a:t>
            </a:r>
            <a:r>
              <a:rPr lang="th-TH" b="1" dirty="0">
                <a:solidFill>
                  <a:schemeClr val="tx1"/>
                </a:solidFill>
                <a:ea typeface="Cordia New"/>
                <a:cs typeface="TH SarabunIT๙"/>
              </a:rPr>
              <a:t>ไข้</a:t>
            </a: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มาลาเรีย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ea typeface="Cordia New"/>
                <a:cs typeface="TH SarabunIT๙"/>
              </a:rPr>
              <a:t>จังหวัดตราด ปี พ.ศ. 2566</a:t>
            </a:r>
            <a:endParaRPr lang="en-US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4643438" y="3143254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8)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6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642910" y="74055"/>
            <a:ext cx="868161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214428"/>
            <a:ext cx="796153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แจ้งให้ทราบจากด่านควบคุมโรคติดต่อระหว่างประเทศ พรมแดนบ้านหาดเล็ก  จังหวัดตราด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16166" y="4214824"/>
            <a:ext cx="241309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นายแฉล้ม  อิ่มอุไร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12" name="รูปภาพ 11"/>
          <p:cNvPicPr/>
          <p:nvPr/>
        </p:nvPicPr>
        <p:blipFill>
          <a:blip r:embed="rId3"/>
          <a:srcRect l="5638" t="36795" r="85122" b="47629"/>
          <a:stretch>
            <a:fillRect/>
          </a:stretch>
        </p:blipFill>
        <p:spPr bwMode="auto">
          <a:xfrm>
            <a:off x="3214678" y="2214560"/>
            <a:ext cx="2000263" cy="19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สี่เหลี่ยมผืนผ้า 10"/>
          <p:cNvSpPr/>
          <p:nvPr/>
        </p:nvSpPr>
        <p:spPr>
          <a:xfrm>
            <a:off x="5786446" y="2833360"/>
            <a:ext cx="178595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488970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แจ้งให้ทราบจากโรงพยาบาลตราด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4.5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3000364" y="3929072"/>
            <a:ext cx="3081536" cy="83099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นายแพทย์สุชาติ   ตันตินิรามัย     ผู้อำนวยการโรงพยาบาลตราด</a:t>
            </a:r>
          </a:p>
        </p:txBody>
      </p:sp>
      <p:pic>
        <p:nvPicPr>
          <p:cNvPr id="11" name="รูปภาพ 10"/>
          <p:cNvPicPr/>
          <p:nvPr/>
        </p:nvPicPr>
        <p:blipFill>
          <a:blip r:embed="rId3"/>
          <a:srcRect l="51359" t="18962" r="27861" b="34311"/>
          <a:stretch>
            <a:fillRect/>
          </a:stretch>
        </p:blipFill>
        <p:spPr bwMode="auto">
          <a:xfrm>
            <a:off x="3643306" y="1785932"/>
            <a:ext cx="170974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14428"/>
            <a:ext cx="653277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แจ้งให้ทราบจากนายแพทย์เชี่ยวชาญ (ด้านเวชกรรมป้องกัน)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2562778" y="4143386"/>
            <a:ext cx="30807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นายแพทย์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ภาณุวัฒน์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โสภณเลิศพงศ์   </a:t>
            </a:r>
          </a:p>
        </p:txBody>
      </p:sp>
      <p:pic>
        <p:nvPicPr>
          <p:cNvPr id="10" name="Picture 35" descr="C:\Users\Administrator\Desktop\นำเสนอผู้บริหาร๒๕๕๙\ผอ.รพช\นพ.ภาณุวัฒน์  โสภณเลิศพงศ์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14678" y="1928808"/>
            <a:ext cx="1870830" cy="2143140"/>
          </a:xfrm>
          <a:prstGeom prst="round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TextBox 7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4.6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715008" y="2714626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70485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7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เรื่อง แจ้งให้ทราบจากนักวิชาการสาธารณสุขเชี่ยวชาญ (ด้านส่งเสริมพัฒนา)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14343" name="Picture 2" descr="S__617840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419"/>
          <a:stretch>
            <a:fillRect/>
          </a:stretch>
        </p:blipFill>
        <p:spPr bwMode="auto">
          <a:xfrm>
            <a:off x="3093805" y="2000246"/>
            <a:ext cx="2621203" cy="200026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267876" y="4143386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นายสุรชัย  เจียม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4.7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29322" y="2786064"/>
            <a:ext cx="235745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357304"/>
            <a:ext cx="79208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8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จากนักวิชาการ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สาธารณสุข</a:t>
            </a:r>
            <a:r>
              <a:rPr lang="th-TH" b="1" dirty="0" smtClean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เชี่ยวชาญ (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ด้านบริการทางวิชาการ)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206096" y="4175935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นายนุ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กองทรัพย์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pic>
        <p:nvPicPr>
          <p:cNvPr id="10" name="Picture 4" descr="62514571_2325853154148367_1938304618832330752_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174" y="2069456"/>
            <a:ext cx="1571636" cy="207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058828" y="2715766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28596" y="1214428"/>
            <a:ext cx="820777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9</a:t>
            </a:r>
            <a:r>
              <a:rPr lang="en-US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 นักวิชาการสาธารณสุขชำนาญการพิเศษ</a:t>
            </a:r>
            <a:endParaRPr lang="en-US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3038678" y="4305312"/>
            <a:ext cx="2656875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นายไพริน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ริพันธ์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4.8</a:t>
            </a:r>
          </a:p>
        </p:txBody>
      </p:sp>
      <p:pic>
        <p:nvPicPr>
          <p:cNvPr id="8" name="Picture 2" descr="น้องปี62_๑๙๑๐๐๓_0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70267"/>
            <a:ext cx="1788927" cy="251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5940152" y="2881644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8651875" y="50800"/>
            <a:ext cx="250825" cy="5103813"/>
          </a:xfrm>
          <a:prstGeom prst="re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902700" y="50800"/>
            <a:ext cx="252413" cy="5103813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5942" y="0"/>
            <a:ext cx="9144000" cy="915988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5400000">
            <a:off x="-10301" y="-10269"/>
            <a:ext cx="1440160" cy="1419622"/>
          </a:xfrm>
          <a:prstGeom prst="homePlate">
            <a:avLst>
              <a:gd name="adj" fmla="val 36093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" name="Picture 2" descr="ผลการค้นหารูปภาพสำหรับ กระทรวงการสาธารณสุ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7471" y="41079"/>
            <a:ext cx="1113514" cy="100625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ชื่อเรื่อง 3"/>
          <p:cNvSpPr txBox="1">
            <a:spLocks/>
          </p:cNvSpPr>
          <p:nvPr/>
        </p:nvSpPr>
        <p:spPr>
          <a:xfrm>
            <a:off x="-694881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ระเบียบวาระก่อนการประชุม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9" name="แผนผังลำดับงาน: แยก 8"/>
          <p:cNvSpPr/>
          <p:nvPr/>
        </p:nvSpPr>
        <p:spPr>
          <a:xfrm rot="5400000">
            <a:off x="8686800" y="2924175"/>
            <a:ext cx="685800" cy="254000"/>
          </a:xfrm>
          <a:prstGeom prst="flowChartExtract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แผนผังลำดับงาน: แยก 9"/>
          <p:cNvSpPr/>
          <p:nvPr/>
        </p:nvSpPr>
        <p:spPr>
          <a:xfrm rot="5400000">
            <a:off x="8439150" y="2932113"/>
            <a:ext cx="685800" cy="254000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3085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4163" y="3589338"/>
            <a:ext cx="15573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รูปภาพ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73513"/>
            <a:ext cx="11477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รูปภาพ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38" y="3986213"/>
            <a:ext cx="1109662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สี่เหลี่ยมผืนผ้า 17"/>
          <p:cNvSpPr/>
          <p:nvPr/>
        </p:nvSpPr>
        <p:spPr>
          <a:xfrm>
            <a:off x="571472" y="1928808"/>
            <a:ext cx="77867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en-US" sz="2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6" name="สี่เหลี่ยมผืนผ้า 4"/>
          <p:cNvSpPr>
            <a:spLocks noChangeArrowheads="1"/>
          </p:cNvSpPr>
          <p:nvPr/>
        </p:nvSpPr>
        <p:spPr bwMode="auto">
          <a:xfrm>
            <a:off x="875831" y="1213327"/>
            <a:ext cx="7512471" cy="343012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endParaRPr lang="th-TH" sz="3200" b="1" spc="-20" dirty="0" smtClean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3200" b="1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กลุ่ม</a:t>
            </a:r>
            <a:r>
              <a:rPr lang="th-TH" sz="3200" b="1" spc="-20" dirty="0">
                <a:latin typeface="TH SarabunIT๙" pitchFamily="34" charset="-34"/>
                <a:ea typeface="Cordia New"/>
                <a:cs typeface="TH SarabunIT๙" pitchFamily="34" charset="-34"/>
              </a:rPr>
              <a:t>งานบริหารทรัพยากรบุคคล</a:t>
            </a:r>
            <a:r>
              <a:rPr lang="th-TH" sz="32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 </a:t>
            </a:r>
            <a:endParaRPr lang="th-TH" sz="3200" spc="-20" dirty="0" smtClean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1. ขอ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แสดงความยินดีแก่ผู้ได้รับการเลื่อนระดับ จำนวน 2 ท่าน ได้แก่ </a:t>
            </a:r>
            <a:endParaRPr lang="en-US" sz="2000" dirty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dirty="0">
                <a:latin typeface="TH SarabunIT๙" pitchFamily="34" charset="-34"/>
                <a:ea typeface="Cordia New"/>
                <a:cs typeface="TH SarabunIT๙" pitchFamily="34" charset="-34"/>
              </a:rPr>
              <a:t>	1) นายนุ</a:t>
            </a:r>
            <a:r>
              <a:rPr lang="th-TH" sz="2000" dirty="0" err="1">
                <a:latin typeface="TH SarabunIT๙" pitchFamily="34" charset="-34"/>
                <a:ea typeface="Cordia New"/>
                <a:cs typeface="TH SarabunIT๙" pitchFamily="34" charset="-34"/>
              </a:rPr>
              <a:t>กูล</a:t>
            </a:r>
            <a:r>
              <a:rPr lang="th-TH" sz="2000" dirty="0">
                <a:latin typeface="TH SarabunIT๙" pitchFamily="34" charset="-34"/>
                <a:ea typeface="Cordia New"/>
                <a:cs typeface="TH SarabunIT๙" pitchFamily="34" charset="-34"/>
              </a:rPr>
              <a:t> กองทรัพย์ ตำแหน่ง นักวิชาการสาธารณสุขเชี่ยวชาญ (ด้านบริการทางวิชาการ)</a:t>
            </a:r>
            <a:endParaRPr lang="en-US" sz="2000" dirty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dirty="0">
                <a:latin typeface="TH SarabunIT๙" pitchFamily="34" charset="-34"/>
                <a:ea typeface="Cordia New"/>
                <a:cs typeface="TH SarabunIT๙" pitchFamily="34" charset="-34"/>
              </a:rPr>
              <a:t>	2) นางสาวปราณทิพย์  ทศรัตน์ปรียากุล ตำแหน่ง นักจัดการงานทั่วไปชำนาญการ</a:t>
            </a:r>
            <a:r>
              <a:rPr lang="th-TH" sz="200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พิเศษ</a:t>
            </a: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endParaRPr lang="th-TH" sz="1600" dirty="0" smtClean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endParaRPr lang="en-US" sz="2000" dirty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3200" b="1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กลุ่ม</a:t>
            </a:r>
            <a:r>
              <a:rPr lang="th-TH" sz="3200" b="1" spc="-20" dirty="0">
                <a:latin typeface="TH SarabunIT๙" pitchFamily="34" charset="-34"/>
                <a:ea typeface="Cordia New"/>
                <a:cs typeface="TH SarabunIT๙" pitchFamily="34" charset="-34"/>
              </a:rPr>
              <a:t>งานส่งเสริมสุขภาพ </a:t>
            </a:r>
            <a:r>
              <a:rPr lang="th-TH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​</a:t>
            </a: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1. </a:t>
            </a:r>
            <a:r>
              <a:rPr lang="th-TH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ขอ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แสดงความยินดีและขอมอบเกียรติบัตรเชิดชูเกียรติ ผลงานผู้สูงอายุดีเด่นระดับจังหวัด ประจำปี 2566 </a:t>
            </a:r>
            <a:endParaRPr lang="th-TH" sz="2000" spc="-20" dirty="0" smtClean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จำนวน 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2 รางวัล ได้แก่</a:t>
            </a:r>
            <a:endParaRPr lang="en-US" sz="2000" dirty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	1) ชมรมผู้สูงอายุดีเด่นระดับจังหวัดประจำปี 2566 ได้แก่ ชมรมผู้สูงอายุเทศบาลตำบล</a:t>
            </a:r>
            <a:r>
              <a:rPr lang="th-TH" sz="2000" spc="-20" dirty="0" err="1">
                <a:latin typeface="TH SarabunIT๙" pitchFamily="34" charset="-34"/>
                <a:ea typeface="Cordia New"/>
                <a:cs typeface="TH SarabunIT๙" pitchFamily="34" charset="-34"/>
              </a:rPr>
              <a:t>แสนตุ้ง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      </a:t>
            </a:r>
            <a:r>
              <a:rPr lang="th-TH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      </a:t>
            </a:r>
            <a:r>
              <a:rPr lang="en-US" sz="2000" spc="-20" dirty="0" smtClean="0">
                <a:latin typeface="TH SarabunIT๙" pitchFamily="34" charset="-34"/>
                <a:ea typeface="Cordia New"/>
                <a:cs typeface="TH SarabunIT๙" pitchFamily="34" charset="-34"/>
              </a:rPr>
              <a:t>“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สูงวัยอย่างมีคุณค่า ชราอย่างมีคุณภาพ</a:t>
            </a:r>
            <a:r>
              <a:rPr lang="en-US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” 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ตำบล</a:t>
            </a:r>
            <a:r>
              <a:rPr lang="th-TH" sz="2000" spc="-20" dirty="0" err="1">
                <a:latin typeface="TH SarabunIT๙" pitchFamily="34" charset="-34"/>
                <a:ea typeface="Cordia New"/>
                <a:cs typeface="TH SarabunIT๙" pitchFamily="34" charset="-34"/>
              </a:rPr>
              <a:t>แสนตุ้ง</a:t>
            </a: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 อำเภอเขาสมิง จังหวัดตราด </a:t>
            </a:r>
            <a:endParaRPr lang="en-US" sz="2000" dirty="0">
              <a:latin typeface="TH SarabunIT๙" pitchFamily="34" charset="-34"/>
              <a:ea typeface="Cordia New"/>
              <a:cs typeface="TH SarabunIT๙" pitchFamily="34" charset="-34"/>
            </a:endParaRPr>
          </a:p>
          <a:p>
            <a:pPr algn="thaiDist">
              <a:lnSpc>
                <a:spcPts val="1800"/>
              </a:lnSpc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th-TH" sz="2000" spc="-20" dirty="0">
                <a:latin typeface="TH SarabunIT๙" pitchFamily="34" charset="-34"/>
                <a:ea typeface="Cordia New"/>
                <a:cs typeface="TH SarabunIT๙" pitchFamily="34" charset="-34"/>
              </a:rPr>
              <a:t>	2) นวัตกรรมด้านการส่งเสริมดูแลสุขภาพผู้สูงอายุดีเด่น ระดับจังหวัด ประจำปี 2566 ได้แก่ </a:t>
            </a:r>
            <a:r>
              <a:rPr lang="en-US" sz="2000" spc="-30" dirty="0">
                <a:latin typeface="TH SarabunIT๙" pitchFamily="34" charset="-34"/>
                <a:ea typeface="Cordia New"/>
                <a:cs typeface="TH SarabunIT๙" pitchFamily="34" charset="-34"/>
              </a:rPr>
              <a:t>“</a:t>
            </a:r>
            <a:r>
              <a:rPr lang="th-TH" sz="2000" spc="-30" dirty="0">
                <a:latin typeface="TH SarabunIT๙" pitchFamily="34" charset="-34"/>
                <a:ea typeface="Cordia New"/>
                <a:cs typeface="TH SarabunIT๙" pitchFamily="34" charset="-34"/>
              </a:rPr>
              <a:t>นวัตกรรมตะกางวิถีใหม่ อบสมุนไพรได้สุขภาพ</a:t>
            </a:r>
            <a:r>
              <a:rPr lang="en-US" sz="2000" spc="-30" dirty="0">
                <a:latin typeface="TH SarabunIT๙" pitchFamily="34" charset="-34"/>
                <a:ea typeface="Cordia New"/>
                <a:cs typeface="TH SarabunIT๙" pitchFamily="34" charset="-34"/>
              </a:rPr>
              <a:t>” </a:t>
            </a:r>
            <a:r>
              <a:rPr lang="th-TH" sz="2000" spc="-30" dirty="0">
                <a:latin typeface="TH SarabunIT๙" pitchFamily="34" charset="-34"/>
                <a:ea typeface="Cordia New"/>
                <a:cs typeface="TH SarabunIT๙" pitchFamily="34" charset="-34"/>
              </a:rPr>
              <a:t>จากเทศบาลตำบลตะกาง ตำบลตะกาง อำเภอเมือง จังหวัดตราด</a:t>
            </a:r>
            <a:endParaRPr lang="en-US" sz="2000" dirty="0">
              <a:effectLst/>
              <a:latin typeface="TH SarabunIT๙" pitchFamily="34" charset="-34"/>
              <a:ea typeface="Cordia New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142990"/>
            <a:ext cx="785818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4.10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แจ้งให้ทราบจากกลุ่มงานบริหารทั่วไป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2188" t="36084" r="41406" b="37548"/>
          <a:stretch>
            <a:fillRect/>
          </a:stretch>
        </p:blipFill>
        <p:spPr bwMode="auto">
          <a:xfrm>
            <a:off x="3286116" y="1714494"/>
            <a:ext cx="1857388" cy="238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10"/>
          <p:cNvSpPr txBox="1"/>
          <p:nvPr/>
        </p:nvSpPr>
        <p:spPr>
          <a:xfrm>
            <a:off x="2610989" y="4110349"/>
            <a:ext cx="3165932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น.ส.ปราณทิพย์  ทศรัตน์ปรียากุล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857884" y="2714626"/>
            <a:ext cx="150019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6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1201157"/>
            <a:ext cx="781695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แจ้งให้ทราบจากกลุ่มงานพัฒนายุทธศาสตร์สาธารณสุข</a:t>
            </a:r>
            <a:r>
              <a:rPr lang="th-TH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85786" y="4071948"/>
            <a:ext cx="200026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พีร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นุช  เจียม</a:t>
            </a:r>
            <a:r>
              <a:rPr lang="th-TH" altLang="zh-TW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กูล</a:t>
            </a:r>
            <a:r>
              <a:rPr lang="th-TH" altLang="zh-TW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43966" y="471489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4.9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86" y="1785932"/>
            <a:ext cx="1986948" cy="2281224"/>
          </a:xfrm>
          <a:prstGeom prst="rect">
            <a:avLst/>
          </a:prstGeom>
          <a:ln w="22225">
            <a:noFill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2857488" y="2357436"/>
            <a:ext cx="542928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4.11.1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แผนการจัดประชุมวิชาการเขตสุขภาพที่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6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TextBox 9">
            <a:hlinkClick r:id="rId4" action="ppaction://hlinkfile"/>
          </p:cNvPr>
          <p:cNvSpPr txBox="1"/>
          <p:nvPr/>
        </p:nvSpPr>
        <p:spPr>
          <a:xfrm>
            <a:off x="5929322" y="307181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(ขึ้นจอ 1)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49671"/>
            <a:ext cx="857256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l="34166" t="-105" r="20312" b="14199"/>
          <a:stretch>
            <a:fillRect/>
          </a:stretch>
        </p:blipFill>
        <p:spPr bwMode="auto">
          <a:xfrm>
            <a:off x="711372" y="1864892"/>
            <a:ext cx="1896678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0"/>
          <p:cNvSpPr txBox="1"/>
          <p:nvPr/>
        </p:nvSpPr>
        <p:spPr>
          <a:xfrm>
            <a:off x="480984" y="4357700"/>
            <a:ext cx="2357454" cy="461665"/>
          </a:xfrm>
          <a:prstGeom prst="rect">
            <a:avLst/>
          </a:prstGeom>
          <a:solidFill>
            <a:srgbClr val="FFFF66"/>
          </a:solidFill>
          <a:ln w="28575"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นายสุพจน์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รัตน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เพียร</a:t>
            </a: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80984" y="1191256"/>
            <a:ext cx="7556455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4.12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แจ้งให้ทราบจากกลุ่มงานควบคุมโรคติดต่อ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6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4.15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7488" y="2357436"/>
            <a:ext cx="5429288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4.12.1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สถานการณ์/มาตรการ เฝ้าระวังป้องกัน  ควบคุมโรคไข้เลือดออก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3311543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(ส่งนอกเวลา-ขึ้น</a:t>
            </a: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จอ 2)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00100" y="74055"/>
            <a:ext cx="8324428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83568" y="1225366"/>
            <a:ext cx="757242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4.13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แจ้งให้ทราบจากกลุ่มงานคุ้มครองผู้บริโภคและเภสัชสาธารณสุข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00364" y="4214824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นายธนัน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ธร  รัตนพ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รสม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ปอง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4.13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786446" y="2571750"/>
            <a:ext cx="178595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รูปภาพ 7"/>
          <p:cNvPicPr/>
          <p:nvPr/>
        </p:nvPicPr>
        <p:blipFill>
          <a:blip r:embed="rId3"/>
          <a:srcRect l="40051" t="21006" r="40007" b="33432"/>
          <a:stretch>
            <a:fillRect/>
          </a:stretch>
        </p:blipFill>
        <p:spPr bwMode="auto">
          <a:xfrm>
            <a:off x="3357555" y="1902760"/>
            <a:ext cx="1643074" cy="215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142990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แจ้งให้ทราบจากกลุ่มงานประกันสุขภาพ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643174" y="4143386"/>
            <a:ext cx="278608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นางปรางค์ภัสสร  จันทร์ทองภักดี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4720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4.18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>
            <a:lum bright="10000"/>
          </a:blip>
          <a:srcRect l="42548" t="37630" r="35176" b="27235"/>
          <a:stretch>
            <a:fillRect/>
          </a:stretch>
        </p:blipFill>
        <p:spPr bwMode="auto">
          <a:xfrm>
            <a:off x="3143240" y="1928808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สี่เหลี่ยมผืนผ้า 12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7937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142990"/>
            <a:ext cx="789010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4.15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แจ้งให้ทราบจากกลุ่มงานพัฒนาคุณภาพและรูปแบบบริการ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8" name="รูปภาพ 7" descr="C:\Users\ACER\Desktop\พี่วินัย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85932"/>
            <a:ext cx="1699122" cy="2214578"/>
          </a:xfrm>
          <a:prstGeom prst="snip2DiagRect">
            <a:avLst/>
          </a:prstGeom>
          <a:noFill/>
          <a:ln w="38100">
            <a:solidFill>
              <a:srgbClr val="6666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10"/>
          <p:cNvSpPr txBox="1"/>
          <p:nvPr/>
        </p:nvSpPr>
        <p:spPr>
          <a:xfrm>
            <a:off x="3286116" y="4143386"/>
            <a:ext cx="2143140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นายวินัย  จันทร์แสง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3348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4.17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91526" y="1118321"/>
            <a:ext cx="574696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4.16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แจ้งให้ทราบจากกลุ่มงานส่งเสริมสุขภาพ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3143240" y="4129389"/>
            <a:ext cx="2357454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นางนิสารัตน์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1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4.14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3" cstate="print"/>
          <a:srcRect l="29815" t="8940" r="29966" b="28014"/>
          <a:stretch>
            <a:fillRect/>
          </a:stretch>
        </p:blipFill>
        <p:spPr bwMode="auto">
          <a:xfrm>
            <a:off x="3428992" y="1824032"/>
            <a:ext cx="17859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สี่เหลี่ยมผืนผ้า 8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142990"/>
            <a:ext cx="7329229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4.17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แจ้งให้ทราบจากกลุ่มงานบริหารทรัพยากรบุคคล</a:t>
            </a:r>
            <a:endParaRPr lang="en-US" sz="1800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7262" y="1857370"/>
            <a:ext cx="1842874" cy="242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10"/>
          <p:cNvSpPr txBox="1"/>
          <p:nvPr/>
        </p:nvSpPr>
        <p:spPr>
          <a:xfrm>
            <a:off x="560072" y="4214824"/>
            <a:ext cx="257176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ฑี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รากุล  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อุยนันท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พิทักษ์         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093875" y="2238830"/>
            <a:ext cx="5006518" cy="120032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4.17 เสนอ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ชื่อ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ผู้รักษาการใน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ตำแหน่ง 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ผู้อำนวยการโรงพยาบาลชุมชน และ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ผู้อำนวยการโรงพยาบาล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ส่งเสริมสุขภาพตำบล</a:t>
            </a:r>
            <a:endParaRPr lang="en-US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>
            <a:hlinkClick r:id="rId4" action="ppaction://hlinkfile"/>
          </p:cNvPr>
          <p:cNvSpPr/>
          <p:nvPr/>
        </p:nvSpPr>
        <p:spPr>
          <a:xfrm>
            <a:off x="5500694" y="328613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9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406294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28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4.19</a:t>
            </a:r>
          </a:p>
        </p:txBody>
      </p:sp>
      <p:pic>
        <p:nvPicPr>
          <p:cNvPr id="8" name="รูปภาพ 7"/>
          <p:cNvPicPr/>
          <p:nvPr/>
        </p:nvPicPr>
        <p:blipFill>
          <a:blip r:embed="rId3" cstate="print"/>
          <a:srcRect l="25594" t="7635" r="25882" b="6053"/>
          <a:stretch>
            <a:fillRect/>
          </a:stretch>
        </p:blipFill>
        <p:spPr bwMode="auto">
          <a:xfrm>
            <a:off x="3071802" y="1714494"/>
            <a:ext cx="207170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0"/>
          <p:cNvSpPr txBox="1"/>
          <p:nvPr/>
        </p:nvSpPr>
        <p:spPr>
          <a:xfrm>
            <a:off x="3000364" y="4071948"/>
            <a:ext cx="218441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นายกิตติพงศ์   โตสติ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28595" y="1119836"/>
            <a:ext cx="5143537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4.18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แจ้งให้ทราบจากกลุ่ม</a:t>
            </a:r>
            <a:r>
              <a:rPr lang="th-TH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itchFamily="18" charset="-34"/>
              </a:rPr>
              <a:t>กฏหมาย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5500694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00694" y="2643188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857224" y="25287"/>
            <a:ext cx="8858312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1214428"/>
            <a:ext cx="564360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4.19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เรื่อง แจ้งให้ทราบจากกลุ่มงานทันตสาธารณสุข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8679" name="Picture 2" descr="S__83313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2831" y="1755788"/>
            <a:ext cx="1871663" cy="2601912"/>
          </a:xfrm>
          <a:prstGeom prst="rect">
            <a:avLst/>
          </a:prstGeom>
          <a:noFill/>
          <a:ln w="22225">
            <a:solidFill>
              <a:srgbClr val="FF99FF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0"/>
          <p:cNvSpPr txBox="1"/>
          <p:nvPr/>
        </p:nvSpPr>
        <p:spPr>
          <a:xfrm>
            <a:off x="3153819" y="4357700"/>
            <a:ext cx="2827891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ทพญ.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ณภัสภรณ์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วิ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รุศม์ธนัช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28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4.12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857884" y="2571750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786446" y="2571750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95536" y="1740753"/>
            <a:ext cx="8248430" cy="58477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ysClr val="windowText" lastClr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๑.๑ เรื่องแจ้งให้ทราบ จากการประชุมหัวหน้าส่วนราชการจังหวัดตราด</a:t>
            </a:r>
            <a:endParaRPr lang="th-TH" sz="3200" dirty="0">
              <a:solidFill>
                <a:sysClr val="windowText" lastClr="000000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57158" y="1214428"/>
            <a:ext cx="792961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4.20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แจ้งให้ทราบจากกลุ่มงานอนามัยสิ่งแวดล้อมและอาชีวอนามัย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20000" r="11667" b="25000"/>
          <a:stretch>
            <a:fillRect/>
          </a:stretch>
        </p:blipFill>
        <p:spPr bwMode="auto">
          <a:xfrm>
            <a:off x="6354702" y="1851670"/>
            <a:ext cx="1932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609104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4.21</a:t>
            </a:r>
          </a:p>
        </p:txBody>
      </p:sp>
      <p:sp>
        <p:nvSpPr>
          <p:cNvPr id="8" name="TextBox 10"/>
          <p:cNvSpPr txBox="1"/>
          <p:nvPr/>
        </p:nvSpPr>
        <p:spPr>
          <a:xfrm>
            <a:off x="6106293" y="4421855"/>
            <a:ext cx="2428892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นายทรง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วิทย์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ภิรมย์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ภักดิ์</a:t>
            </a:r>
            <a:endParaRPr lang="th-TH" sz="2400" b="1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84592" y="2037234"/>
            <a:ext cx="5554267" cy="2677656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4.20.1 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ผลการสำรวจและแนวทางการพัฒนาคุณภาพน้ำของหน่วยบริหารสาธารณสุข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และระบบ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ประปาหมู่บ้าน</a:t>
            </a:r>
            <a:r>
              <a:rPr lang="en-US" sz="2400" b="1" dirty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	</a:t>
            </a:r>
            <a:endParaRPr lang="en-US" sz="2400" b="1" dirty="0">
              <a:solidFill>
                <a:schemeClr val="tx1"/>
              </a:solidFill>
              <a:latin typeface="TH SarabunIT๙" pitchFamily="34" charset="-34"/>
              <a:ea typeface="Calibri"/>
              <a:cs typeface="TH SarabunIT๙" pitchFamily="34" charset="-34"/>
            </a:endParaRPr>
          </a:p>
          <a:p>
            <a:pPr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4.20.2 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การดำเนินงานตามประกาศกระทรวงสาธารณสุข เรื่อง มาตรการควบคุม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กำกับการ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ขนมูลฝอยติดเชื้อเพื่อป้องกันการลักลอบทิ้งมูลฝอยติดเชื้อ พ.ศ. </a:t>
            </a:r>
            <a:r>
              <a:rPr lang="en-US" sz="2400" b="1" dirty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2565</a:t>
            </a:r>
            <a:endParaRPr lang="en-US" sz="2400" b="1" dirty="0">
              <a:solidFill>
                <a:schemeClr val="tx1"/>
              </a:solidFill>
              <a:latin typeface="TH SarabunIT๙" pitchFamily="34" charset="-34"/>
              <a:ea typeface="Calibri"/>
              <a:cs typeface="TH SarabunIT๙" pitchFamily="34" charset="-34"/>
            </a:endParaRPr>
          </a:p>
          <a:p>
            <a:pPr>
              <a:spcAft>
                <a:spcPts val="0"/>
              </a:spcAft>
              <a:tabLst>
                <a:tab pos="540385" algn="l"/>
                <a:tab pos="90043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4.20.3 </a:t>
            </a:r>
            <a:r>
              <a:rPr lang="th-TH" sz="2400" b="1" dirty="0">
                <a:solidFill>
                  <a:schemeClr val="tx1"/>
                </a:solidFill>
                <a:latin typeface="TH SarabunIT๙" pitchFamily="34" charset="-34"/>
                <a:ea typeface="Angsana New"/>
                <a:cs typeface="TH SarabunIT๙" pitchFamily="34" charset="-34"/>
              </a:rPr>
              <a:t>ประกาศกระทรวงสาธารณสุข เรื่อง กำหนดให้แหล่งเพาะพันธุ์ยุงลายเป็นเหตุรำคาญ</a:t>
            </a:r>
            <a:endParaRPr lang="en-US" sz="2400" b="1" dirty="0">
              <a:solidFill>
                <a:schemeClr val="tx1"/>
              </a:solidFill>
              <a:latin typeface="TH SarabunIT๙" pitchFamily="34" charset="-34"/>
              <a:ea typeface="Calibri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>
            <a:hlinkClick r:id="rId4" action="ppaction://hlinkfile"/>
          </p:cNvPr>
          <p:cNvSpPr/>
          <p:nvPr/>
        </p:nvSpPr>
        <p:spPr>
          <a:xfrm>
            <a:off x="3571868" y="1571618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10)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11560" y="1168102"/>
            <a:ext cx="77768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4.21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เรื่องแจ้งให้ทราบจากกลุ่มงานควบคุมโรคไม่ติดต่อ สุขภาพจิตและยาเสพติด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pic>
        <p:nvPicPr>
          <p:cNvPr id="22535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1785932"/>
            <a:ext cx="1940659" cy="2325912"/>
          </a:xfrm>
          <a:prstGeom prst="rect">
            <a:avLst/>
          </a:prstGeom>
          <a:noFill/>
          <a:ln w="349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0"/>
          <p:cNvSpPr txBox="1"/>
          <p:nvPr/>
        </p:nvSpPr>
        <p:spPr>
          <a:xfrm>
            <a:off x="714348" y="4143386"/>
            <a:ext cx="2214578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นาย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พิบูลย์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  </a:t>
            </a:r>
            <a:r>
              <a:rPr lang="th-TH" sz="2400" b="1" dirty="0" err="1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รองศิ</a:t>
            </a: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ริคง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95230" y="4714890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4.16</a:t>
            </a: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5429256" y="3071816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11)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093875" y="2238830"/>
            <a:ext cx="5006518" cy="83099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ea typeface="Cordia New"/>
                <a:cs typeface="TH SarabunIT๙" pitchFamily="34" charset="-34"/>
              </a:rPr>
              <a:t>4.21.1 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โครงการแสงนำใจไทยทั้งชาติ เดิน วิ่ง ปั่น ป้องกันอัมพาต ครั้งที่ </a:t>
            </a:r>
            <a:r>
              <a:rPr lang="en-US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9 </a:t>
            </a:r>
            <a:r>
              <a:rPr lang="th-TH" sz="2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เฉลิมพระเกียรติจังหวัดตราด</a:t>
            </a:r>
            <a:endParaRPr lang="en-US" sz="2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0034" y="1214428"/>
            <a:ext cx="760434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4.22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 แจ้งให้ทราบจากกลุ่มงานการแพทย์แผนไทยและแพทย์ทางเลือก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3071802" y="4143386"/>
            <a:ext cx="2304256" cy="46166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th-TH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Clr>
                <a:srgbClr val="FF0000"/>
              </a:buClr>
              <a:defRPr/>
            </a:pPr>
            <a:r>
              <a:rPr lang="th-TH" sz="2400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นางวันเพ็ญ  นิโรภาส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2129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4.20</a:t>
            </a:r>
          </a:p>
        </p:txBody>
      </p:sp>
      <p:pic>
        <p:nvPicPr>
          <p:cNvPr id="10" name="รูปภาพ 9"/>
          <p:cNvPicPr/>
          <p:nvPr/>
        </p:nvPicPr>
        <p:blipFill>
          <a:blip r:embed="rId3" cstate="print"/>
          <a:srcRect l="44675" t="8385" r="11935" b="20357"/>
          <a:stretch>
            <a:fillRect/>
          </a:stretch>
        </p:blipFill>
        <p:spPr bwMode="auto">
          <a:xfrm>
            <a:off x="3357554" y="1785932"/>
            <a:ext cx="1755259" cy="234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สี่เหลี่ยมผืนผ้า 11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572132" y="271462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094928" y="74055"/>
            <a:ext cx="8229600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142976" y="1500180"/>
            <a:ext cx="678661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23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เรื่อง แจ้งให้ทราบจากโรงพยาบาลชุมชน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29703" name="Picture 2" descr="docto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5" b="1686"/>
          <a:stretch>
            <a:fillRect/>
          </a:stretch>
        </p:blipFill>
        <p:spPr bwMode="auto">
          <a:xfrm>
            <a:off x="201561" y="2135837"/>
            <a:ext cx="140971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l="70870" t="20097" r="20000" b="61352"/>
          <a:stretch>
            <a:fillRect/>
          </a:stretch>
        </p:blipFill>
        <p:spPr bwMode="auto">
          <a:xfrm>
            <a:off x="5773107" y="2143122"/>
            <a:ext cx="134684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560336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4.22</a:t>
            </a:r>
          </a:p>
        </p:txBody>
      </p:sp>
      <p:pic>
        <p:nvPicPr>
          <p:cNvPr id="11" name="รูปภาพ 10"/>
          <p:cNvPicPr/>
          <p:nvPr/>
        </p:nvPicPr>
        <p:blipFill>
          <a:blip r:embed="rId5" cstate="print"/>
          <a:srcRect l="24309" t="12085" r="24315" b="12236"/>
          <a:stretch>
            <a:fillRect/>
          </a:stretch>
        </p:blipFill>
        <p:spPr bwMode="auto">
          <a:xfrm>
            <a:off x="4367211" y="2143122"/>
            <a:ext cx="136208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6" cstate="print"/>
          <a:srcRect l="27601" t="15257" r="27425" b="16981"/>
          <a:stretch>
            <a:fillRect/>
          </a:stretch>
        </p:blipFill>
        <p:spPr bwMode="auto">
          <a:xfrm>
            <a:off x="1657329" y="2143122"/>
            <a:ext cx="131922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7"/>
          <a:srcRect l="1019" r="1322" b="4743"/>
          <a:stretch>
            <a:fillRect/>
          </a:stretch>
        </p:blipFill>
        <p:spPr bwMode="auto">
          <a:xfrm>
            <a:off x="3043666" y="2135837"/>
            <a:ext cx="1277487" cy="164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8"/>
          <a:srcRect l="62266" t="19028" r="24492" b="50528"/>
          <a:stretch>
            <a:fillRect/>
          </a:stretch>
        </p:blipFill>
        <p:spPr bwMode="auto">
          <a:xfrm>
            <a:off x="7163767" y="2143122"/>
            <a:ext cx="1256381" cy="163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สี่เหลี่ยมผืนผ้า 11"/>
          <p:cNvSpPr/>
          <p:nvPr/>
        </p:nvSpPr>
        <p:spPr>
          <a:xfrm>
            <a:off x="3214678" y="414338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214678" y="414338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3746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91678" y="1155974"/>
            <a:ext cx="7560840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๔.24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 แจ้งให้ทราบจากสำนักงานสาธารณสุขอำเภอ</a:t>
            </a:r>
            <a:endParaRPr lang="en-US" dirty="0">
              <a:solidFill>
                <a:schemeClr val="tx1"/>
              </a:solidFill>
              <a:latin typeface="KodchiangUPC" panose="02020603050405020304" pitchFamily="18" charset="-34"/>
              <a:cs typeface="KodchiangUPC" pitchFamily="18" charset="-34"/>
            </a:endParaRPr>
          </a:p>
        </p:txBody>
      </p:sp>
      <p:pic>
        <p:nvPicPr>
          <p:cNvPr id="30727" name="รูปภาพ 6" descr="C:\Users\chai\AppData\Local\Microsoft\Windows\INetCache\Content.Word\S__10780819.jpg"/>
          <p:cNvPicPr>
            <a:picLocks noChangeAspect="1" noChangeArrowheads="1"/>
          </p:cNvPicPr>
          <p:nvPr/>
        </p:nvPicPr>
        <p:blipFill>
          <a:blip r:embed="rId3">
            <a:lum bright="10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682" y="1943264"/>
            <a:ext cx="2126760" cy="1503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4.23</a:t>
            </a:r>
          </a:p>
        </p:txBody>
      </p:sp>
      <p:pic>
        <p:nvPicPr>
          <p:cNvPr id="12" name="รูปภาพ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770768"/>
            <a:ext cx="136684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รูปภาพ 13"/>
          <p:cNvPicPr/>
          <p:nvPr/>
        </p:nvPicPr>
        <p:blipFill>
          <a:blip r:embed="rId5"/>
          <a:srcRect l="43703" t="43026" r="44323" b="31874"/>
          <a:stretch>
            <a:fillRect/>
          </a:stretch>
        </p:blipFill>
        <p:spPr bwMode="auto">
          <a:xfrm>
            <a:off x="2268168" y="1785932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รูปภาพ 1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584" y="1770389"/>
            <a:ext cx="1369397" cy="155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รูปภาพ 15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95256" y="1768282"/>
            <a:ext cx="14144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รูปภาพ 17"/>
          <p:cNvPicPr/>
          <p:nvPr/>
        </p:nvPicPr>
        <p:blipFill>
          <a:blip r:embed="rId8"/>
          <a:srcRect l="57774" t="30234" r="25892" b="32052"/>
          <a:stretch>
            <a:fillRect/>
          </a:stretch>
        </p:blipFill>
        <p:spPr bwMode="auto">
          <a:xfrm>
            <a:off x="3047418" y="3404864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/>
          <p:cNvPicPr/>
          <p:nvPr/>
        </p:nvPicPr>
        <p:blipFill>
          <a:blip r:embed="rId9"/>
          <a:srcRect l="52443" t="16068" r="34039" b="53219"/>
          <a:stretch>
            <a:fillRect/>
          </a:stretch>
        </p:blipFill>
        <p:spPr bwMode="auto">
          <a:xfrm>
            <a:off x="3720130" y="1778117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รูปภาพ 19"/>
          <p:cNvPicPr/>
          <p:nvPr/>
        </p:nvPicPr>
        <p:blipFill>
          <a:blip r:embed="rId10"/>
          <a:srcRect l="3098" t="26185" r="82966" b="41987"/>
          <a:stretch>
            <a:fillRect/>
          </a:stretch>
        </p:blipFill>
        <p:spPr bwMode="auto">
          <a:xfrm>
            <a:off x="4492658" y="3404864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สี่เหลี่ยมผืนผ้า 16"/>
          <p:cNvSpPr/>
          <p:nvPr/>
        </p:nvSpPr>
        <p:spPr>
          <a:xfrm>
            <a:off x="6286512" y="378619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6286512" y="378619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928662" y="19363"/>
            <a:ext cx="8395866" cy="138499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๔  แจ้งเพื่อทราบ จากคณะกรรมการประสานงานสาธารณสุข </a:t>
            </a:r>
            <a:b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</a:b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ระดับจังหวัด (</a:t>
            </a:r>
            <a:r>
              <a:rPr lang="th-TH" sz="2800" b="1" dirty="0" err="1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คป</a:t>
            </a:r>
            <a:r>
              <a:rPr lang="th-TH" sz="28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สจ.) จังหวัดตราด</a:t>
            </a:r>
            <a:endParaRPr lang="en-US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>
              <a:defRPr/>
            </a:pPr>
            <a:endParaRPr lang="th-TH" sz="28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85720" y="1546205"/>
            <a:ext cx="8072494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2400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4.25 </a:t>
            </a:r>
            <a:r>
              <a:rPr lang="th-TH" b="1" dirty="0">
                <a:solidFill>
                  <a:schemeClr val="tx1"/>
                </a:solidFill>
                <a:latin typeface="KodchiangUPC" pitchFamily="18" charset="-34"/>
                <a:cs typeface="KodchiangUPC" pitchFamily="18" charset="-34"/>
              </a:rPr>
              <a:t>เรื่องแจ้งให้ทราบจากชมรมผู้อำนวยการโรงพยาบาลส่งเสริมสุขภาพตำบล  จังหวัดตราด</a:t>
            </a:r>
            <a:endParaRPr lang="en-US" dirty="0">
              <a:solidFill>
                <a:schemeClr val="tx1"/>
              </a:solidFill>
              <a:latin typeface="KodchiangUPC" pitchFamily="18" charset="-34"/>
              <a:cs typeface="Kodchiang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96912" y="471489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4.24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500430" y="307181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500430" y="3071816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**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ระเบียบวาระที่ 5 เรื่อง เพื่อพิจารณา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anose="02020603050405020304" pitchFamily="18" charset="-34"/>
              <a:cs typeface="KodchiangUPC" panose="02020603050405020304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633897" y="1779662"/>
            <a:ext cx="2000264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315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" y="17"/>
            <a:ext cx="9144001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526976" y="74055"/>
            <a:ext cx="8229600" cy="144655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th-TH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๖ เรื่อง อื่นๆ</a:t>
            </a:r>
            <a:endParaRPr lang="en-US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cs typeface="KodchiangUPC" pitchFamily="18" charset="-34"/>
            </a:endParaRPr>
          </a:p>
          <a:p>
            <a:pPr algn="l">
              <a:defRPr/>
            </a:pPr>
            <a:endParaRPr lang="th-TH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85720" y="1428742"/>
            <a:ext cx="8358246" cy="2554545"/>
          </a:xfrm>
          <a:prstGeom prst="rect">
            <a:avLst/>
          </a:prstGeom>
          <a:solidFill>
            <a:srgbClr val="CCFFCC">
              <a:alpha val="83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6.1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กำหนด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วันประชุม </a:t>
            </a:r>
            <a:r>
              <a:rPr lang="th-TH" sz="3200" b="1" u="sng" spc="-40" dirty="0" err="1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คป</a:t>
            </a:r>
            <a:r>
              <a:rPr lang="th-TH" sz="3200" b="1" u="sng" spc="-40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สจ.</a:t>
            </a:r>
            <a:r>
              <a:rPr lang="th-TH" sz="3200" b="1" u="sng" spc="-4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ตราด </a:t>
            </a:r>
            <a:r>
              <a:rPr lang="th-TH" sz="3200" b="1" u="sng" spc="-40" dirty="0" smtClean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ประจำเดือน กรกฎาคม </a:t>
            </a:r>
            <a:r>
              <a:rPr lang="th-TH" sz="3200" b="1" u="sng" spc="-40" dirty="0">
                <a:solidFill>
                  <a:srgbClr val="ED2F09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3200" b="1" spc="-40" dirty="0" smtClean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วันจันทร์ที่  31 กรกฎาคม  </a:t>
            </a:r>
            <a:r>
              <a:rPr lang="th-TH" sz="3200" b="1" spc="-40" dirty="0">
                <a:solidFill>
                  <a:srgbClr val="DA04DF"/>
                </a:solidFill>
                <a:latin typeface="TH SarabunIT๙" pitchFamily="34" charset="-34"/>
                <a:cs typeface="TH SarabunIT๙" pitchFamily="34" charset="-34"/>
              </a:rPr>
              <a:t>2566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เวลา  </a:t>
            </a:r>
            <a:r>
              <a:rPr lang="th-TH" sz="3200" b="1" spc="-40" dirty="0" smtClean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13.30 </a:t>
            </a:r>
            <a:r>
              <a:rPr lang="th-TH" sz="3200" b="1" spc="-40" dirty="0">
                <a:solidFill>
                  <a:srgbClr val="1AA61D"/>
                </a:solidFill>
                <a:latin typeface="TH SarabunIT๙" pitchFamily="34" charset="-34"/>
                <a:cs typeface="TH SarabunIT๙" pitchFamily="34" charset="-34"/>
              </a:rPr>
              <a:t>- 16.30 น.</a:t>
            </a:r>
          </a:p>
          <a:p>
            <a:pPr algn="ctr"/>
            <a:r>
              <a:rPr lang="th-TH" sz="3200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ณ </a:t>
            </a:r>
            <a:r>
              <a:rPr lang="th-TH" sz="32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ห้องประชุมพลอยแดงค่าล้ำ สำนักงานสาธารณสุขจังหวัดตราด</a:t>
            </a:r>
            <a:endParaRPr lang="th-TH" sz="32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32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หากมีการเปลี่ยนแปลง จะแจ้งให้ทราบอีกครั้ง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4101" name="TextBox 3"/>
          <p:cNvSpPr txBox="1">
            <a:spLocks noChangeArrowheads="1"/>
          </p:cNvSpPr>
          <p:nvPr/>
        </p:nvSpPr>
        <p:spPr bwMode="auto">
          <a:xfrm>
            <a:off x="2285984" y="3857635"/>
            <a:ext cx="4714908" cy="830997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 err="1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นายธนะวัฒน์</a:t>
            </a:r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  วงศ์ผัน</a:t>
            </a:r>
          </a:p>
          <a:p>
            <a:pPr algn="ctr" eaLnBrk="1" hangingPunct="1"/>
            <a:r>
              <a:rPr lang="th-TH" sz="2400" b="1" dirty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นายแพทย์สาธารณสุขจังหวัดตราด</a:t>
            </a:r>
          </a:p>
        </p:txBody>
      </p:sp>
      <p:pic>
        <p:nvPicPr>
          <p:cNvPr id="35844" name="Picture 4" descr="http://www.trathealth.com/images/personnel/thanawat.jpg"/>
          <p:cNvPicPr>
            <a:picLocks noChangeAspect="1" noChangeArrowheads="1"/>
          </p:cNvPicPr>
          <p:nvPr/>
        </p:nvPicPr>
        <p:blipFill>
          <a:blip r:embed="rId3" cstate="print"/>
          <a:srcRect l="3571" t="911" r="3571" b="2442"/>
          <a:stretch>
            <a:fillRect/>
          </a:stretch>
        </p:blipFill>
        <p:spPr bwMode="auto">
          <a:xfrm>
            <a:off x="3714744" y="1071552"/>
            <a:ext cx="1928826" cy="2670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127" name="สี่เหลี่ยมผืนผ้า 4"/>
          <p:cNvSpPr>
            <a:spLocks noChangeArrowheads="1"/>
          </p:cNvSpPr>
          <p:nvPr/>
        </p:nvSpPr>
        <p:spPr bwMode="auto">
          <a:xfrm>
            <a:off x="395288" y="1474787"/>
            <a:ext cx="8054975" cy="1077218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๑.๒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เรื่องแจ้งให้ทราบ จากการประชุมกระทรวงสาธารณสุข/เขตสุขภาพที่ ๖/  </a:t>
            </a:r>
            <a:r>
              <a:rPr lang="th-TH" sz="3200" b="1" dirty="0" err="1">
                <a:latin typeface="KodchiangUPC" panose="02020603050405020304" pitchFamily="18" charset="-34"/>
                <a:cs typeface="KodchiangUPC" panose="02020603050405020304" pitchFamily="18" charset="-34"/>
              </a:rPr>
              <a:t>สปสช.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เขต ๖</a:t>
            </a:r>
            <a:r>
              <a:rPr lang="en-US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ระยอง และการประชุม อื่นๆ</a:t>
            </a:r>
            <a:endParaRPr lang="th-TH" sz="32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9" name="สี่เหลี่ยมผืนผ้า 4"/>
          <p:cNvSpPr>
            <a:spLocks noChangeArrowheads="1"/>
          </p:cNvSpPr>
          <p:nvPr/>
        </p:nvSpPr>
        <p:spPr bwMode="auto">
          <a:xfrm>
            <a:off x="1500166" y="2928940"/>
            <a:ext cx="6429420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1.2.1</a:t>
            </a:r>
            <a:r>
              <a:rPr lang="th-TH" sz="3200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สรุปการประชุมคณะกรรมการเขตสุขภาพที่ ๖</a:t>
            </a:r>
            <a:endParaRPr lang="th-TH" sz="3200" dirty="0"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3714744" y="2786064"/>
            <a:ext cx="1214446" cy="523220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2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590872" y="74055"/>
            <a:ext cx="8229600" cy="70788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๑ เรื่องประธานแจ้งที่ประชุมทราบ</a:t>
            </a:r>
            <a:endParaRPr lang="th-TH" sz="39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714348" y="1714494"/>
            <a:ext cx="7643866" cy="584775"/>
          </a:xfrm>
          <a:prstGeom prst="rect">
            <a:avLst/>
          </a:prstGeom>
          <a:solidFill>
            <a:srgbClr val="FFFF6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1.2.2</a:t>
            </a:r>
            <a:r>
              <a:rPr lang="th-TH" b="1" dirty="0">
                <a:latin typeface="KodchiangUPC" panose="02020603050405020304" pitchFamily="18" charset="-34"/>
                <a:cs typeface="KodchiangUPC" panose="02020603050405020304" pitchFamily="18" charset="-34"/>
              </a:rPr>
              <a:t> สรุปการประชุมคณะอนุกรรมการหลักประกันสุขภาพเขต 6 ระยอง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	</a:t>
            </a:r>
            <a:endParaRPr lang="th-TH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643306" y="2786064"/>
            <a:ext cx="1714512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ไม่มี -</a:t>
            </a:r>
            <a:endParaRPr lang="en-US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285852" y="147285"/>
            <a:ext cx="7881961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๒ เรื่อง รับรองรายงานการประชุมครั้ง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๕/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IT๙" pitchFamily="34" charset="-34"/>
              <a:ea typeface="MS PGothic" pitchFamily="34" charset="-128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86560" y="1420935"/>
            <a:ext cx="8244408" cy="2246769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กลุ่มงานพัฒนายุทธศาสตร์สาธารณสุข ฝ่ายเลขานุการการประชุม </a:t>
            </a:r>
            <a:r>
              <a:rPr lang="th-TH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ได้จัดทำรายงานการประชุม </a:t>
            </a:r>
            <a:r>
              <a:rPr lang="th-TH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คปสจ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ตราด ครั้งที่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5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2566 วันที่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23 พฤษภาคม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๒๕๖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6  ไว้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ใน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Website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  <a:hlinkClick r:id="rId3"/>
              </a:rPr>
              <a:t>www.trathealth.com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ของสำนักงานสาธารณสุขจังหวัดตราด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และ  แจ้ง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ให้คปสจ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ทุกท่านทราบ ผ่านทาง </a:t>
            </a:r>
            <a:r>
              <a:rPr lang="en-US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line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หากมีข้อแก้ไขขอให้แจ้งกลับมายังฝ่ายเลขาฯ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ภายใน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วันที่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15 มิถุนายน 2566 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	</a:t>
            </a:r>
            <a:endParaRPr lang="en-US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>
            <a:hlinkClick r:id="rId4" action="ppaction://hlinkfile"/>
          </p:cNvPr>
          <p:cNvSpPr/>
          <p:nvPr/>
        </p:nvSpPr>
        <p:spPr>
          <a:xfrm>
            <a:off x="5500694" y="3571882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๕/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14348" y="1428742"/>
            <a:ext cx="7344816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3.1 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ความก้าวหน้าการใช้จ่ายงบประมาณ  ประจำปีงบประมาณ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</p:txBody>
      </p:sp>
      <p:sp>
        <p:nvSpPr>
          <p:cNvPr id="9" name="สี่เหลี่ยมผืนผ้า 8">
            <a:hlinkClick r:id="rId3" action="ppaction://hlinkfile"/>
          </p:cNvPr>
          <p:cNvSpPr/>
          <p:nvPr/>
        </p:nvSpPr>
        <p:spPr>
          <a:xfrm>
            <a:off x="5500694" y="185737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2)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39552" y="2421463"/>
            <a:ext cx="7848872" cy="954107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3.2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ความก้าวหน้าการดำเนินงานหมอพร้อม DID และการเชื่อมโยงระบบข้อมูลสุขภาพ (</a:t>
            </a:r>
            <a:r>
              <a:rPr lang="en-US" b="1" dirty="0" err="1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Nux</a:t>
            </a:r>
            <a:r>
              <a:rPr lang="en-US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Network)</a:t>
            </a:r>
            <a:r>
              <a:rPr lang="th-TH" b="1" dirty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</a:p>
        </p:txBody>
      </p:sp>
      <p:sp>
        <p:nvSpPr>
          <p:cNvPr id="11" name="สี่เหลี่ยมผืนผ้า 10">
            <a:hlinkClick r:id="rId4" action="ppaction://hlinkfile"/>
          </p:cNvPr>
          <p:cNvSpPr/>
          <p:nvPr/>
        </p:nvSpPr>
        <p:spPr>
          <a:xfrm>
            <a:off x="5500694" y="3286130"/>
            <a:ext cx="2357454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3)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ชื่อเรื่อง 3"/>
          <p:cNvSpPr txBox="1">
            <a:spLocks/>
          </p:cNvSpPr>
          <p:nvPr/>
        </p:nvSpPr>
        <p:spPr>
          <a:xfrm>
            <a:off x="1175800" y="74055"/>
            <a:ext cx="8229600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th-TH"/>
            </a:defPPr>
            <a:lvl1pPr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ระเบียบวาระที่ ๓ เรื่อง สืบเนื่องมาจากการประชุมครั้งที่ </a:t>
            </a:r>
            <a:r>
              <a:rPr lang="th-TH" sz="3600" b="1" dirty="0" smtClean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๕/</a:t>
            </a:r>
            <a:r>
              <a:rPr lang="th-TH" sz="3600" b="1" dirty="0">
                <a:ln w="11430"/>
                <a:solidFill>
                  <a:srgbClr val="FF99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odchiangUPC" pitchFamily="18" charset="-34"/>
                <a:cs typeface="KodchiangUPC" pitchFamily="18" charset="-34"/>
              </a:rPr>
              <a:t>๒๕๖๖</a:t>
            </a:r>
            <a:endParaRPr lang="th-TH" sz="3600" b="1" dirty="0">
              <a:ln w="11430"/>
              <a:solidFill>
                <a:srgbClr val="FF99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odchiangUPC" pitchFamily="18" charset="-34"/>
              <a:ea typeface="MS PGothic" pitchFamily="34" charset="-128"/>
              <a:cs typeface="KodchiangUPC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85786" y="3143254"/>
            <a:ext cx="721523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en-US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สรุปการออกใบอนุญาตฯ</a:t>
            </a:r>
            <a:r>
              <a:rPr lang="th-TH" dirty="0" smtClean="0"/>
              <a:t>  </a:t>
            </a:r>
            <a:r>
              <a:rPr lang="th-TH" dirty="0" smtClean="0">
                <a:solidFill>
                  <a:srgbClr val="040404"/>
                </a:solidFill>
              </a:rPr>
              <a:t>(แผนไทย)</a:t>
            </a:r>
            <a:r>
              <a:rPr lang="th-TH" b="1" dirty="0" smtClean="0">
                <a:solidFill>
                  <a:srgbClr val="040404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  </a:t>
            </a:r>
            <a:endParaRPr lang="th-TH" b="1" dirty="0">
              <a:solidFill>
                <a:srgbClr val="040404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85786" y="1500180"/>
            <a:ext cx="7215238" cy="1384995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3.3 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ความก้าวหน้าการจัดซื้อ – จัด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จ้าง  จังหวัดตราด ปีงบประมาณ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	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3.3.1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งบ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ลงทุน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ปีงบประมาณ 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	</a:t>
            </a:r>
            <a:r>
              <a:rPr lang="th-TH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3.3.2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งบ</a:t>
            </a:r>
            <a:r>
              <a:rPr lang="th-TH" b="1" dirty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เสื่อม </a:t>
            </a:r>
            <a:r>
              <a:rPr lang="th-TH" b="1" dirty="0" smtClean="0">
                <a:solidFill>
                  <a:srgbClr val="00000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  ปีงบประมาณ </a:t>
            </a:r>
            <a:r>
              <a:rPr lang="th-TH" b="1" dirty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2566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785786" y="3857634"/>
            <a:ext cx="7215238" cy="523220"/>
          </a:xfrm>
          <a:prstGeom prst="rect">
            <a:avLst/>
          </a:prstGeom>
          <a:solidFill>
            <a:srgbClr val="FFFF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3.5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ความก้าวหน้า 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ระบบ </a:t>
            </a:r>
            <a:r>
              <a:rPr lang="th-TH" b="1" dirty="0" err="1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Home</a:t>
            </a:r>
            <a:r>
              <a:rPr lang="th-TH" b="1" dirty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W</a:t>
            </a:r>
            <a:r>
              <a:rPr lang="en-US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a</a:t>
            </a:r>
            <a:r>
              <a:rPr lang="th-TH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rd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b="1" dirty="0" err="1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พคร.</a:t>
            </a:r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) </a:t>
            </a:r>
            <a:r>
              <a:rPr lang="th-TH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	</a:t>
            </a:r>
            <a:endParaRPr lang="th-TH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สี่เหลี่ยมผืนผ้า 11">
            <a:hlinkClick r:id="rId4" action="ppaction://hlinkfile"/>
          </p:cNvPr>
          <p:cNvSpPr/>
          <p:nvPr/>
        </p:nvSpPr>
        <p:spPr>
          <a:xfrm>
            <a:off x="5429256" y="1928808"/>
            <a:ext cx="2786082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4)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7" name="สี่เหลี่ยมผืนผ้า 16">
            <a:hlinkClick r:id="rId5" action="ppaction://hlinkfile"/>
          </p:cNvPr>
          <p:cNvSpPr/>
          <p:nvPr/>
        </p:nvSpPr>
        <p:spPr>
          <a:xfrm>
            <a:off x="5429256" y="2285998"/>
            <a:ext cx="2786082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5)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8" name="สี่เหลี่ยมผืนผ้า 17">
            <a:hlinkClick r:id="rId6" action="ppaction://hlinkfile"/>
          </p:cNvPr>
          <p:cNvSpPr/>
          <p:nvPr/>
        </p:nvSpPr>
        <p:spPr>
          <a:xfrm>
            <a:off x="4929190" y="3143254"/>
            <a:ext cx="2786082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6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สี่เหลี่ยมผืนผ้า 18">
            <a:hlinkClick r:id="rId7" action="ppaction://hlinkfile"/>
          </p:cNvPr>
          <p:cNvSpPr/>
          <p:nvPr/>
        </p:nvSpPr>
        <p:spPr>
          <a:xfrm>
            <a:off x="5286380" y="3786196"/>
            <a:ext cx="2786082" cy="523220"/>
          </a:xfrm>
          <a:prstGeom prst="rect">
            <a:avLst/>
          </a:prstGeom>
          <a:solidFill>
            <a:srgbClr val="FFFF00">
              <a:alpha val="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u="sng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 </a:t>
            </a:r>
            <a:r>
              <a:rPr lang="th-TH" u="sng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7)</a:t>
            </a:r>
            <a:endParaRPr lang="en-US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8783</TotalTime>
  <Words>1330</Words>
  <Application>Microsoft Office PowerPoint</Application>
  <PresentationFormat>นำเสนอทางหน้าจอ (16:9)</PresentationFormat>
  <Paragraphs>202</Paragraphs>
  <Slides>37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37</vt:i4>
      </vt:variant>
    </vt:vector>
  </HeadingPairs>
  <TitlesOfParts>
    <vt:vector size="38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tip</dc:creator>
  <cp:lastModifiedBy>pc4</cp:lastModifiedBy>
  <cp:revision>2147</cp:revision>
  <dcterms:created xsi:type="dcterms:W3CDTF">2019-11-17T09:27:00Z</dcterms:created>
  <dcterms:modified xsi:type="dcterms:W3CDTF">2023-06-15T10:24:38Z</dcterms:modified>
</cp:coreProperties>
</file>